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4" r:id="rId11"/>
    <p:sldId id="264" r:id="rId12"/>
    <p:sldId id="267" r:id="rId13"/>
    <p:sldId id="270" r:id="rId14"/>
    <p:sldId id="276" r:id="rId15"/>
    <p:sldId id="271" r:id="rId16"/>
    <p:sldId id="273" r:id="rId17"/>
    <p:sldId id="274" r:id="rId18"/>
    <p:sldId id="275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90A25-8381-4A8D-AF6D-1EE771FFF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5D6F-B552-4539-98E3-B26155A76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CB6B4-F6D6-4F2F-A48D-1EBBE396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B5019-07FB-4023-9270-912E76E2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C1C8-8CE5-462A-A4AE-DA9B1384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5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68CD0-6BFC-42C5-A6FF-D3278199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121938-13B4-4680-84EE-242515FC6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4ED22-0C05-4586-9DA5-30A57365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69E67-E268-48ED-B5DE-2AF27F3B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9822F-45E6-4FA6-8B81-6D3D15EA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719103-7490-428E-BBF9-EE6F5107E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E7A40B-9F8D-414D-8921-E2ED85AC2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951E0-39BA-410A-8990-32B72A04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D6A3B-BE02-4D9E-98C0-C8E844B6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CAA03-41B5-47E9-81AA-2441AEE4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5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73599-FCF2-4B11-BCD5-FF6A5AA2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C94B5-AD3E-40BA-8009-14F43CF8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A3234-F980-46A0-8AB6-5EE52E5F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6AEDA-F9ED-4E51-9699-448240FB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7556B-F080-4CD7-84A7-43DAB808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0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68B3E-E418-45A4-9229-0F0098CF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BEBA7-10CC-4FF5-8DB6-29F890EB9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C11945-DEF8-4BBF-8B97-1BEA9EBB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17AD1-E72C-4274-8CC6-DCD9BB1F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A671C-83FC-4734-B180-ADBD2F3E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CF443-2E0D-45AF-A6CF-139C8722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457C3-9157-4782-B61A-7DEE435A7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ACC8D-115F-4DEA-A5A1-AEE5AA5AB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4D1E10-94AE-4E6E-89D6-32361725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B7444-1DC8-4014-A7D8-6627B696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BF041-5FEE-44B4-ACBF-94EC761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9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658B-A8AD-4F1D-9457-9F9CD8A9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FA4042-3D0B-4292-A919-B9E390C49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6D882-ECA2-42EC-A93C-C82448E3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34917D-B4FE-4E75-B83F-DDE216EA0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B6788-31AA-4052-89EF-E2B8DA3A6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FCF409-A136-421A-B341-5CD14EEC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6A18F4-ED33-4576-849C-A1BF1BC6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0C483-B378-43ED-ACEB-80F52B57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518FF-176E-444B-A011-5EB9C057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3B633A-47CF-46A7-B85E-667848F9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6A394-150F-442D-9F15-0BE1435E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9E58F4-B243-4131-9E18-3654C7E3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7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7F9055-BE83-4AE7-94E3-D9828DDA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D9F8ED-C112-4830-B2B6-CBAC1EA0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798DC1-5E37-4E71-BAD5-ED8496C5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E36DA-7301-47D3-B23A-B8F73580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28253-D276-4F42-BA5F-316628D40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67DD93-B31D-41E2-B62D-7AB980E24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218E12-B09E-4EAD-9CF5-7A5E5D8C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B889EC-74DB-46D1-AC49-787F68C1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591FD-EB42-4449-8101-ECA0E723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9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B6ACD-6779-4819-B2D8-BAF77B81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E785DA-6EEC-4EB3-B4C3-EC320B83D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A41BA9-8EF3-441E-90F9-0AD5F1640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E1F052-2B56-4E4B-BB58-841FDEC6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06C9B-D862-4D64-88D5-61CFF2AB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70C78E-6F6B-4A58-8B74-A0B66EAA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3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D97E19-DEC0-49A4-BB0E-DE13E1CC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4920F-3462-4213-B635-7F407D45A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A04EC-348F-42D8-8E4B-40A491768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BD137-07C0-4565-B079-4A38FC5AEF9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F2181A-0851-4DA8-92F1-DBB1E0EC6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45679-A237-4034-BA28-7AB3157DE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A5622-E004-4321-A05C-CF14C75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70F16-CAE1-4EA1-A6DC-C3F39CB5E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43" y="2172748"/>
            <a:ext cx="10872132" cy="1345603"/>
          </a:xfrm>
        </p:spPr>
        <p:txBody>
          <a:bodyPr>
            <a:normAutofit/>
          </a:bodyPr>
          <a:lstStyle/>
          <a:p>
            <a:r>
              <a:rPr lang="en-US" altLang="ko-KR" sz="3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Camera Distortion-aware 3D Human Pose Estimation in Video with Optimization-based Meta-Learning</a:t>
            </a:r>
            <a:endParaRPr lang="ko-KR" altLang="en-US" sz="3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35DD0F-EC87-43B8-BA55-8F9B5855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3905" y="3773080"/>
            <a:ext cx="8224007" cy="701514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Hanbyel</a:t>
            </a:r>
            <a:r>
              <a:rPr lang="en-US" altLang="ko-KR" sz="1800" dirty="0"/>
              <a:t> Cho, </a:t>
            </a:r>
            <a:r>
              <a:rPr lang="en-US" altLang="ko-KR" sz="1800" dirty="0" err="1"/>
              <a:t>Yoonshin</a:t>
            </a:r>
            <a:r>
              <a:rPr lang="en-US" altLang="ko-KR" sz="1800" dirty="0"/>
              <a:t> Cho, </a:t>
            </a:r>
            <a:r>
              <a:rPr lang="en-US" altLang="ko-KR" sz="1800" dirty="0" err="1"/>
              <a:t>Jaemyung</a:t>
            </a:r>
            <a:r>
              <a:rPr lang="en-US" altLang="ko-KR" sz="1800" dirty="0"/>
              <a:t> Yu, </a:t>
            </a:r>
            <a:r>
              <a:rPr lang="en-US" altLang="ko-KR" sz="1800" dirty="0" err="1"/>
              <a:t>Junmo</a:t>
            </a:r>
            <a:r>
              <a:rPr lang="en-US" altLang="ko-KR" sz="1800" dirty="0"/>
              <a:t> Kim</a:t>
            </a:r>
            <a:endParaRPr lang="ko-KR" altLang="en-US" sz="1800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F9FFB-8013-42A3-977A-B0F886D7E3CE}"/>
              </a:ext>
            </a:extLst>
          </p:cNvPr>
          <p:cNvSpPr txBox="1"/>
          <p:nvPr/>
        </p:nvSpPr>
        <p:spPr>
          <a:xfrm>
            <a:off x="5457588" y="4202223"/>
            <a:ext cx="1276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(ICCV 2021)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B5E0D-83A7-4F99-8D7E-909D1156A310}"/>
              </a:ext>
            </a:extLst>
          </p:cNvPr>
          <p:cNvSpPr txBox="1"/>
          <p:nvPr/>
        </p:nvSpPr>
        <p:spPr>
          <a:xfrm>
            <a:off x="4953700" y="5711819"/>
            <a:ext cx="2284600" cy="72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/>
              <a:t>03.30.2022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전북대학교 학부생 김세희</a:t>
            </a:r>
          </a:p>
        </p:txBody>
      </p:sp>
    </p:spTree>
    <p:extLst>
      <p:ext uri="{BB962C8B-B14F-4D97-AF65-F5344CB8AC3E}">
        <p14:creationId xmlns:p14="http://schemas.microsoft.com/office/powerpoint/2010/main" val="144306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9CC08-B847-467E-B8B7-105DE8486D72}"/>
              </a:ext>
            </a:extLst>
          </p:cNvPr>
          <p:cNvSpPr/>
          <p:nvPr/>
        </p:nvSpPr>
        <p:spPr>
          <a:xfrm>
            <a:off x="6322406" y="4285209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AA6F1-AC97-4FA5-A767-70F9DC706D5F}"/>
              </a:ext>
            </a:extLst>
          </p:cNvPr>
          <p:cNvSpPr/>
          <p:nvPr/>
        </p:nvSpPr>
        <p:spPr>
          <a:xfrm>
            <a:off x="2988337" y="6044277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BA56F4F-7375-4BB4-BAFA-09986A921BA9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1AAC8E-6A82-43CE-8BB2-CCD6160F9088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56D0C0-23D5-4B87-8BCB-F918D6E6C714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0A310-AF51-4BF9-B13E-A08AF5E67510}"/>
              </a:ext>
            </a:extLst>
          </p:cNvPr>
          <p:cNvSpPr txBox="1"/>
          <p:nvPr/>
        </p:nvSpPr>
        <p:spPr>
          <a:xfrm>
            <a:off x="562063" y="1654832"/>
            <a:ext cx="64597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MAML (Model-Agnostic Meta-Learning)</a:t>
            </a:r>
            <a:endParaRPr lang="ko-KR" altLang="en-US" sz="2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03E2A-995B-4FB7-9B84-440A3208C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6" y="3142023"/>
            <a:ext cx="5606938" cy="3343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B78F5-C914-4856-827C-6A27BCF50219}"/>
              </a:ext>
            </a:extLst>
          </p:cNvPr>
          <p:cNvSpPr txBox="1"/>
          <p:nvPr/>
        </p:nvSpPr>
        <p:spPr>
          <a:xfrm>
            <a:off x="786117" y="2228372"/>
            <a:ext cx="9075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Chelsea Finn, Pieter </a:t>
            </a:r>
            <a:r>
              <a:rPr lang="en-US" altLang="ko-KR" dirty="0" err="1"/>
              <a:t>Abbeel</a:t>
            </a:r>
            <a:r>
              <a:rPr lang="en-US" altLang="ko-KR" dirty="0"/>
              <a:t>, Sergey Levine: </a:t>
            </a:r>
          </a:p>
          <a:p>
            <a:r>
              <a:rPr lang="en-US" altLang="ko-KR" dirty="0"/>
              <a:t>Model-Agnostic Meta-Learning for Fast Adaptation of Deep Networks (5679 quotes)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949E34-C4BE-43F9-931F-E735D77DC03B}"/>
                  </a:ext>
                </a:extLst>
              </p:cNvPr>
              <p:cNvSpPr txBox="1"/>
              <p:nvPr/>
            </p:nvSpPr>
            <p:spPr>
              <a:xfrm>
                <a:off x="7383437" y="4704679"/>
                <a:ext cx="3674724" cy="472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ko-KR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ko-KR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ko-KR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ko-KR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ko-KR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949E34-C4BE-43F9-931F-E735D77D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37" y="4704679"/>
                <a:ext cx="3674724" cy="472950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BDD3E-25BC-432F-94D2-D510FE6CD8C3}"/>
                  </a:ext>
                </a:extLst>
              </p:cNvPr>
              <p:cNvSpPr txBox="1"/>
              <p:nvPr/>
            </p:nvSpPr>
            <p:spPr>
              <a:xfrm>
                <a:off x="7383437" y="4025476"/>
                <a:ext cx="259314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600" i="1" dirty="0"/>
                  <a:t>For each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6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6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2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BDD3E-25BC-432F-94D2-D510FE6C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37" y="4025476"/>
                <a:ext cx="2593146" cy="492443"/>
              </a:xfrm>
              <a:prstGeom prst="rect">
                <a:avLst/>
              </a:prstGeom>
              <a:blipFill>
                <a:blip r:embed="rId4"/>
                <a:stretch>
                  <a:fillRect l="-4225" t="-11111" b="-30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3E999A-3F5B-4683-B271-13244F0C1AFF}"/>
              </a:ext>
            </a:extLst>
          </p:cNvPr>
          <p:cNvSpPr/>
          <p:nvPr/>
        </p:nvSpPr>
        <p:spPr>
          <a:xfrm>
            <a:off x="6939957" y="3675559"/>
            <a:ext cx="4477172" cy="1987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2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3173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Camera Distortion</a:t>
            </a:r>
            <a:endParaRPr lang="ko-KR" altLang="en-US" sz="2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9CC08-B847-467E-B8B7-105DE8486D72}"/>
              </a:ext>
            </a:extLst>
          </p:cNvPr>
          <p:cNvSpPr/>
          <p:nvPr/>
        </p:nvSpPr>
        <p:spPr>
          <a:xfrm>
            <a:off x="6322406" y="4285209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AA6F1-AC97-4FA5-A767-70F9DC706D5F}"/>
              </a:ext>
            </a:extLst>
          </p:cNvPr>
          <p:cNvSpPr/>
          <p:nvPr/>
        </p:nvSpPr>
        <p:spPr>
          <a:xfrm>
            <a:off x="2988337" y="6044277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5F915F38-14B9-4909-B23F-08A786CF7CC8}"/>
              </a:ext>
            </a:extLst>
          </p:cNvPr>
          <p:cNvSpPr/>
          <p:nvPr/>
        </p:nvSpPr>
        <p:spPr>
          <a:xfrm>
            <a:off x="3154087" y="3372948"/>
            <a:ext cx="487338" cy="2370331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4395F-8A54-4C37-AB4C-6E717A8C641D}"/>
              </a:ext>
            </a:extLst>
          </p:cNvPr>
          <p:cNvSpPr txBox="1"/>
          <p:nvPr/>
        </p:nvSpPr>
        <p:spPr>
          <a:xfrm>
            <a:off x="3751496" y="3137348"/>
            <a:ext cx="2830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Radical distortion</a:t>
            </a:r>
            <a:endParaRPr lang="ko-KR" altLang="en-US" sz="2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9397A-7827-48C5-89B5-464CBB0A7ADA}"/>
              </a:ext>
            </a:extLst>
          </p:cNvPr>
          <p:cNvSpPr txBox="1"/>
          <p:nvPr/>
        </p:nvSpPr>
        <p:spPr>
          <a:xfrm>
            <a:off x="3751496" y="5512446"/>
            <a:ext cx="3288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Tangential distortion</a:t>
            </a:r>
            <a:endParaRPr lang="ko-KR" altLang="en-US" sz="2600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A84C47-1558-4050-9AFC-3A1F54082A32}"/>
              </a:ext>
            </a:extLst>
          </p:cNvPr>
          <p:cNvSpPr txBox="1"/>
          <p:nvPr/>
        </p:nvSpPr>
        <p:spPr>
          <a:xfrm>
            <a:off x="1149291" y="2257385"/>
            <a:ext cx="95784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- There are two kinds of camera distortion.</a:t>
            </a:r>
          </a:p>
          <a:p>
            <a:r>
              <a:rPr lang="en-US" altLang="ko-KR" sz="2600" dirty="0"/>
              <a:t>  </a:t>
            </a:r>
            <a:endParaRPr lang="ko-KR" altLang="en-US" sz="26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7180CCE-71AF-4094-B5EB-FFBE785F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99" y="3866418"/>
            <a:ext cx="1209844" cy="146705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87D84FB-6158-4D07-9148-FD4AE462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21" y="2883777"/>
            <a:ext cx="1190256" cy="147318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FC7F792-885D-4C68-8EEE-B49C519E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164" y="2835813"/>
            <a:ext cx="1286054" cy="154326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27E705B-88EB-43D6-B2D3-FAC45649B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058" y="4958501"/>
            <a:ext cx="1286054" cy="15051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1D47DD-6F55-4755-8E30-3810A5C2F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08" y="4958501"/>
            <a:ext cx="1228896" cy="149563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E83902E-E629-4FC3-BCBF-62CE219E9842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0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236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Method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55918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Synthetic Distorted Task Generation</a:t>
            </a:r>
            <a:endParaRPr lang="ko-KR" altLang="en-US" sz="2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A06CEC-BFB1-4741-94A5-B8E20E6B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29" y="1645727"/>
            <a:ext cx="6082857" cy="23655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15FC4E-869B-49FA-AFBB-9AC976448453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5FB14C5-D6E0-4EF4-925F-13A7E87F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29" y="4270510"/>
            <a:ext cx="6095432" cy="236555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CBE020-6B85-48CA-A659-7CD522979E16}"/>
              </a:ext>
            </a:extLst>
          </p:cNvPr>
          <p:cNvCxnSpPr/>
          <p:nvPr/>
        </p:nvCxnSpPr>
        <p:spPr>
          <a:xfrm>
            <a:off x="2097206" y="4154213"/>
            <a:ext cx="805217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72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236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Method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30140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Overall Framework</a:t>
            </a:r>
            <a:endParaRPr lang="ko-KR" altLang="en-US" sz="2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83E2A0-CAAA-44C2-A753-776B7B2B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36" y="1428239"/>
            <a:ext cx="9376128" cy="5233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182205-8C28-459F-BC9A-32E71ED04919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6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236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Method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16882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Algorithm</a:t>
            </a:r>
            <a:endParaRPr lang="ko-KR" altLang="en-US" sz="2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965962-C751-4F90-BDDE-67A37923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60" y="874914"/>
            <a:ext cx="4890879" cy="5881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C89E93-96C0-4B0E-83A1-5FC4D1B843C2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14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35FAA563-3A20-4E46-9F31-5CA989E749BE}"/>
              </a:ext>
            </a:extLst>
          </p:cNvPr>
          <p:cNvSpPr/>
          <p:nvPr/>
        </p:nvSpPr>
        <p:spPr>
          <a:xfrm rot="10800000">
            <a:off x="8080826" y="2154912"/>
            <a:ext cx="487338" cy="1958010"/>
          </a:xfrm>
          <a:prstGeom prst="leftBrac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BA7A2DF6-E26D-406C-BF41-0C804F619111}"/>
              </a:ext>
            </a:extLst>
          </p:cNvPr>
          <p:cNvSpPr/>
          <p:nvPr/>
        </p:nvSpPr>
        <p:spPr>
          <a:xfrm rot="10800000">
            <a:off x="8080826" y="4173219"/>
            <a:ext cx="487338" cy="1613806"/>
          </a:xfrm>
          <a:prstGeom prst="leftBrac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31986-9E6B-4ABE-B9E0-BEBBE2DAED13}"/>
              </a:ext>
            </a:extLst>
          </p:cNvPr>
          <p:cNvSpPr txBox="1"/>
          <p:nvPr/>
        </p:nvSpPr>
        <p:spPr>
          <a:xfrm>
            <a:off x="8773038" y="2487586"/>
            <a:ext cx="183261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random </a:t>
            </a:r>
          </a:p>
          <a:p>
            <a:r>
              <a:rPr lang="en-US" altLang="ko-KR" sz="2600" dirty="0"/>
              <a:t>distortion</a:t>
            </a:r>
          </a:p>
          <a:p>
            <a:r>
              <a:rPr lang="en-US" altLang="ko-KR" sz="2600" dirty="0"/>
              <a:t>pretraining</a:t>
            </a:r>
            <a:endParaRPr lang="ko-KR" altLang="en-US" sz="2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337021-E21E-41C1-AF82-2D3026092342}"/>
              </a:ext>
            </a:extLst>
          </p:cNvPr>
          <p:cNvSpPr txBox="1"/>
          <p:nvPr/>
        </p:nvSpPr>
        <p:spPr>
          <a:xfrm>
            <a:off x="8773038" y="4733900"/>
            <a:ext cx="28739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Task-level training</a:t>
            </a:r>
            <a:endParaRPr lang="ko-KR" altLang="en-US" sz="2600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4B8869F1-1229-4DFA-B330-C9B249185143}"/>
              </a:ext>
            </a:extLst>
          </p:cNvPr>
          <p:cNvSpPr/>
          <p:nvPr/>
        </p:nvSpPr>
        <p:spPr>
          <a:xfrm rot="10800000">
            <a:off x="8080826" y="5861205"/>
            <a:ext cx="487338" cy="725649"/>
          </a:xfrm>
          <a:prstGeom prst="leftBrac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4C9A14-63C1-4346-AFED-B3BBF515B6CD}"/>
              </a:ext>
            </a:extLst>
          </p:cNvPr>
          <p:cNvSpPr txBox="1"/>
          <p:nvPr/>
        </p:nvSpPr>
        <p:spPr>
          <a:xfrm>
            <a:off x="8773038" y="5992269"/>
            <a:ext cx="2742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Task-level testing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85080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236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Method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303612-36A4-4822-AC73-6EC4EB188111}"/>
                  </a:ext>
                </a:extLst>
              </p:cNvPr>
              <p:cNvSpPr txBox="1"/>
              <p:nvPr/>
            </p:nvSpPr>
            <p:spPr>
              <a:xfrm>
                <a:off x="377506" y="994088"/>
                <a:ext cx="9267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600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600" dirty="0"/>
                  <a:t>of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600" dirty="0"/>
                  <a:t>th sample in the meta-batch is sampled as follow :</a:t>
                </a:r>
                <a:endParaRPr lang="ko-KR" alt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303612-36A4-4822-AC73-6EC4EB188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6" y="994088"/>
                <a:ext cx="9267665" cy="523220"/>
              </a:xfrm>
              <a:prstGeom prst="rect">
                <a:avLst/>
              </a:prstGeom>
              <a:blipFill>
                <a:blip r:embed="rId2"/>
                <a:stretch>
                  <a:fillRect l="-1184" t="-5814" r="-197" b="-27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842E4A-DABF-4414-B686-189B52549291}"/>
                  </a:ext>
                </a:extLst>
              </p:cNvPr>
              <p:cNvSpPr txBox="1"/>
              <p:nvPr/>
            </p:nvSpPr>
            <p:spPr>
              <a:xfrm>
                <a:off x="3926573" y="3259590"/>
                <a:ext cx="4232825" cy="641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~</a:t>
                </a:r>
                <a14:m>
                  <m:oMath xmlns:m="http://schemas.openxmlformats.org/officeDocument/2006/math">
                    <m:r>
                      <a:rPr lang="ko-KR" alt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ko-KR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ⅈ−1</m:t>
                            </m:r>
                          </m:num>
                          <m:den>
                            <m:r>
                              <a:rPr lang="ko-KR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ko-KR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num>
                          <m:den>
                            <m:r>
                              <a:rPr lang="ko-KR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842E4A-DABF-4414-B686-189B52549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573" y="3259590"/>
                <a:ext cx="4232825" cy="641714"/>
              </a:xfrm>
              <a:prstGeom prst="rect">
                <a:avLst/>
              </a:prstGeom>
              <a:blipFill>
                <a:blip r:embed="rId3"/>
                <a:stretch>
                  <a:fillRect t="-1905" b="-15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355A2F-8DF3-4C51-8E34-AE487E3FB160}"/>
                  </a:ext>
                </a:extLst>
              </p:cNvPr>
              <p:cNvSpPr txBox="1"/>
              <p:nvPr/>
            </p:nvSpPr>
            <p:spPr>
              <a:xfrm>
                <a:off x="562063" y="1571702"/>
                <a:ext cx="1096184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800" dirty="0"/>
                  <a:t>,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[−</m:t>
                    </m:r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800" dirty="0"/>
                  <a:t>] : </a:t>
                </a:r>
                <a:r>
                  <a:rPr lang="en-US" altLang="ko-KR" sz="2600" dirty="0"/>
                  <a:t>parameters related to radial distortion.</a:t>
                </a: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[−</m:t>
                    </m:r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dirty="0"/>
                  <a:t>] : </a:t>
                </a:r>
                <a:r>
                  <a:rPr lang="en-US" altLang="ko-KR" sz="2600" dirty="0"/>
                  <a:t>parameters related to tangential distortion.</a:t>
                </a: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dirty="0"/>
                  <a:t> </a:t>
                </a:r>
                <a:r>
                  <a:rPr lang="en-US" altLang="ko-KR" sz="2600" dirty="0"/>
                  <a:t>: the maximum value of each distribution.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355A2F-8DF3-4C51-8E34-AE487E3F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3" y="1571702"/>
                <a:ext cx="10961847" cy="1384995"/>
              </a:xfrm>
              <a:prstGeom prst="rect">
                <a:avLst/>
              </a:prstGeom>
              <a:blipFill>
                <a:blip r:embed="rId4"/>
                <a:stretch>
                  <a:fillRect t="-4846" b="-1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9F6EEE-1B76-4602-B727-2ECEAC8DAF93}"/>
                  </a:ext>
                </a:extLst>
              </p:cNvPr>
              <p:cNvSpPr txBox="1"/>
              <p:nvPr/>
            </p:nvSpPr>
            <p:spPr>
              <a:xfrm>
                <a:off x="377506" y="4413747"/>
                <a:ext cx="10780900" cy="944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600" dirty="0"/>
                  <a:t>Perform only one gradient descent update when the parameters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600" dirty="0"/>
                  <a:t> is </a:t>
                </a:r>
              </a:p>
              <a:p>
                <a:r>
                  <a:rPr lang="en-US" altLang="ko-KR" sz="2600" dirty="0"/>
                  <a:t>adapted to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800" dirty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ko-KR" altLang="en-US" sz="28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2800" dirty="0"/>
                  <a:t> </a:t>
                </a:r>
                <a:r>
                  <a:rPr lang="en-US" altLang="ko-KR" sz="2600" dirty="0"/>
                  <a:t>are obtained by : </a:t>
                </a:r>
                <a:endParaRPr lang="ko-KR" altLang="en-US" sz="2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9F6EEE-1B76-4602-B727-2ECEAC8D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6" y="4413747"/>
                <a:ext cx="10780900" cy="944169"/>
              </a:xfrm>
              <a:prstGeom prst="rect">
                <a:avLst/>
              </a:prstGeom>
              <a:blipFill>
                <a:blip r:embed="rId5"/>
                <a:stretch>
                  <a:fillRect l="-1018" t="-4516" r="-113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304EE3-3521-40EA-A4BA-CF5FEB8FCED9}"/>
                  </a:ext>
                </a:extLst>
              </p:cNvPr>
              <p:cNvSpPr txBox="1"/>
              <p:nvPr/>
            </p:nvSpPr>
            <p:spPr>
              <a:xfrm>
                <a:off x="4333896" y="5659401"/>
                <a:ext cx="3418180" cy="472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ko-KR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ko-KR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ko-KR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ko-KR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304EE3-3521-40EA-A4BA-CF5FEB8FC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96" y="5659401"/>
                <a:ext cx="3418180" cy="472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A98BDD5-D695-4980-819D-BF6EF5E56C0C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236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Method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68479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The </a:t>
            </a:r>
            <a:r>
              <a:rPr lang="en-US" altLang="ko-KR" sz="2600" dirty="0" err="1"/>
              <a:t>mata</a:t>
            </a:r>
            <a:r>
              <a:rPr lang="en-US" altLang="ko-KR" sz="2600" dirty="0"/>
              <a:t>-objective is expressed as follows :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E59B3-AF00-46C2-9288-9FCD6CD81201}"/>
                  </a:ext>
                </a:extLst>
              </p:cNvPr>
              <p:cNvSpPr txBox="1"/>
              <p:nvPr/>
            </p:nvSpPr>
            <p:spPr>
              <a:xfrm>
                <a:off x="3536990" y="1628955"/>
                <a:ext cx="3931910" cy="11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ko-KR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ko-KR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ko-KR" altLang="en-US" sz="28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ko-KR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sSubSup>
                                        <m:sSubSupPr>
                                          <m:ctrlP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ko-KR" altLang="en-US" sz="280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E59B3-AF00-46C2-9288-9FCD6CD8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90" y="1628955"/>
                <a:ext cx="3931910" cy="11960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B0E185-FD55-4705-B958-D55F13597812}"/>
                  </a:ext>
                </a:extLst>
              </p:cNvPr>
              <p:cNvSpPr txBox="1"/>
              <p:nvPr/>
            </p:nvSpPr>
            <p:spPr>
              <a:xfrm>
                <a:off x="3407051" y="2933553"/>
                <a:ext cx="6655220" cy="11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ko-KR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ko-KR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ko-KR" altLang="en-US" sz="28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ko-KR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ko-KR" alt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8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ko-KR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ko-KR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280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ko-KR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>
                                              <a:latin typeface="Cambria Math" panose="02040503050406030204" pitchFamily="18" charset="0"/>
                                            </a:rPr>
                                            <m:t>ℒ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ko-KR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ko-KR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ko-KR" altLang="en-US" sz="28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B0E185-FD55-4705-B958-D55F13597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51" y="2933553"/>
                <a:ext cx="6655220" cy="1196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CA30D8-DBF4-44C6-B498-AE19D96748F4}"/>
                  </a:ext>
                </a:extLst>
              </p:cNvPr>
              <p:cNvSpPr txBox="1"/>
              <p:nvPr/>
            </p:nvSpPr>
            <p:spPr>
              <a:xfrm>
                <a:off x="3536990" y="5674910"/>
                <a:ext cx="5200013" cy="945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dirty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8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ko-KR" alt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ko-KR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28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ko-KR" alt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ko-KR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ko-KR" alt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Sup>
                              <m:sSubSupPr>
                                <m:ctrlP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ko-KR" altLang="en-US" sz="28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CA30D8-DBF4-44C6-B498-AE19D967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90" y="5674910"/>
                <a:ext cx="5200013" cy="945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17BD69-4D7F-46D9-8A3A-5F7EF3F72185}"/>
                  </a:ext>
                </a:extLst>
              </p:cNvPr>
              <p:cNvSpPr txBox="1"/>
              <p:nvPr/>
            </p:nvSpPr>
            <p:spPr>
              <a:xfrm>
                <a:off x="377506" y="4445552"/>
                <a:ext cx="10841429" cy="913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600" dirty="0"/>
                  <a:t>For the stochastic gradient descent, model parameters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600" dirty="0"/>
                  <a:t>are updated </a:t>
                </a:r>
              </a:p>
              <a:p>
                <a:r>
                  <a:rPr lang="en-US" altLang="ko-KR" sz="2600" dirty="0"/>
                  <a:t>as follows :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17BD69-4D7F-46D9-8A3A-5F7EF3F72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6" y="4445552"/>
                <a:ext cx="10841429" cy="913392"/>
              </a:xfrm>
              <a:prstGeom prst="rect">
                <a:avLst/>
              </a:prstGeom>
              <a:blipFill>
                <a:blip r:embed="rId5"/>
                <a:stretch>
                  <a:fillRect l="-1012" t="-4667" r="-5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D66BB5-99AC-48B1-B09C-64F904EE0CB8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16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267876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Evaluation Metrics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D39B9-0814-4DF8-B8AC-33D22B70037A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17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EC78D-1C00-489F-B777-832E1F4EE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7"/>
          <a:stretch/>
        </p:blipFill>
        <p:spPr>
          <a:xfrm>
            <a:off x="2697475" y="2645893"/>
            <a:ext cx="6797050" cy="8925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571AB0-56D1-4944-94CA-5A445A04E345}"/>
              </a:ext>
            </a:extLst>
          </p:cNvPr>
          <p:cNvSpPr txBox="1"/>
          <p:nvPr/>
        </p:nvSpPr>
        <p:spPr>
          <a:xfrm>
            <a:off x="562063" y="1259045"/>
            <a:ext cx="61092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MPJPE (mean per joint position error)</a:t>
            </a:r>
            <a:endParaRPr lang="ko-KR" alt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92B76E-04C1-4389-B4FD-026C962E8B28}"/>
              </a:ext>
            </a:extLst>
          </p:cNvPr>
          <p:cNvSpPr txBox="1"/>
          <p:nvPr/>
        </p:nvSpPr>
        <p:spPr>
          <a:xfrm>
            <a:off x="1149290" y="1861598"/>
            <a:ext cx="106652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: the L2 distance between ground-truth 3D joints and predicted ones  </a:t>
            </a:r>
            <a:endParaRPr lang="ko-KR" altLang="en-US" sz="2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2B126-7358-4928-878F-04962B3D8530}"/>
              </a:ext>
            </a:extLst>
          </p:cNvPr>
          <p:cNvSpPr txBox="1"/>
          <p:nvPr/>
        </p:nvSpPr>
        <p:spPr>
          <a:xfrm>
            <a:off x="562062" y="4043136"/>
            <a:ext cx="103355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P-MPJPE : calculates the error between the joints after alignment</a:t>
            </a:r>
          </a:p>
          <a:p>
            <a:r>
              <a:rPr lang="en-US" altLang="ko-KR" sz="2600" b="1" dirty="0"/>
              <a:t>                </a:t>
            </a:r>
            <a:r>
              <a:rPr lang="en-US" altLang="ko-KR" sz="2600" dirty="0"/>
              <a:t>using Procrustes Analysis</a:t>
            </a:r>
            <a:endParaRPr lang="ko-KR" altLang="en-US" sz="2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6D88C3-1223-40F4-89CC-85E4D63EC8FA}"/>
              </a:ext>
            </a:extLst>
          </p:cNvPr>
          <p:cNvSpPr txBox="1"/>
          <p:nvPr/>
        </p:nvSpPr>
        <p:spPr>
          <a:xfrm>
            <a:off x="562062" y="5440379"/>
            <a:ext cx="107629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PCkh@0.5 : percentage of correct 3D joints with a threshold as 50%</a:t>
            </a:r>
          </a:p>
          <a:p>
            <a:r>
              <a:rPr lang="en-US" altLang="ko-KR" sz="2600" dirty="0"/>
              <a:t>                  of the head segment length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233983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998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Results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52540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Comparison with State-of-the-Art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4FF489-C711-4658-8F15-6B7FFC2B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3" y="2855271"/>
            <a:ext cx="11107700" cy="3439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07603B-4831-418C-B88D-9C4D95E8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281" y="161572"/>
            <a:ext cx="4160967" cy="1324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FF83E-0B3D-4E1C-A3AD-C0D116F9F54E}"/>
              </a:ext>
            </a:extLst>
          </p:cNvPr>
          <p:cNvSpPr txBox="1"/>
          <p:nvPr/>
        </p:nvSpPr>
        <p:spPr>
          <a:xfrm>
            <a:off x="562063" y="1571702"/>
            <a:ext cx="105784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The proposed method outperforms other methods regardless of </a:t>
            </a:r>
          </a:p>
          <a:p>
            <a:r>
              <a:rPr lang="en-US" altLang="ko-KR" sz="2600" dirty="0"/>
              <a:t>    the kinds of distortions and scenarios.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87D6B-A61D-40DD-8C64-9C9B6898C565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18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21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998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Results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52540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Comparison with State-of-the-Art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E43208-ABAB-4B50-8F17-7622BB0D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362762"/>
            <a:ext cx="11098174" cy="3210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1627CB-38A6-4CCF-AB95-3D18949CF85F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19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2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70F16-CAE1-4EA1-A6DC-C3F39CB5E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1316" y="150106"/>
            <a:ext cx="3171039" cy="701514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Introduction</a:t>
            </a:r>
            <a:endParaRPr lang="ko-KR" altLang="en-US" sz="3000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48167-4474-4906-BA3F-4D663E822D89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086482"/>
            <a:ext cx="10866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Existing 3D human pose estimation algorithms trained on distortion-free </a:t>
            </a:r>
          </a:p>
          <a:p>
            <a:r>
              <a:rPr lang="en-US" altLang="ko-KR" sz="2400" dirty="0"/>
              <a:t>   datasets suffer performance drop when applied to new scenarios with </a:t>
            </a:r>
          </a:p>
          <a:p>
            <a:r>
              <a:rPr lang="en-US" altLang="ko-KR" sz="2400" dirty="0"/>
              <a:t>   a specific camera distortion.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1B759-DC02-4D78-9D9E-8FED537688D6}"/>
              </a:ext>
            </a:extLst>
          </p:cNvPr>
          <p:cNvSpPr txBox="1"/>
          <p:nvPr/>
        </p:nvSpPr>
        <p:spPr>
          <a:xfrm>
            <a:off x="562063" y="2401631"/>
            <a:ext cx="10626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Propose a simple yet effective model for 3D human pose estimation in </a:t>
            </a:r>
          </a:p>
          <a:p>
            <a:r>
              <a:rPr lang="en-US" altLang="ko-KR" sz="2400" dirty="0"/>
              <a:t>   video that can quickly adapt to any distortion environment by utilizing </a:t>
            </a:r>
          </a:p>
          <a:p>
            <a:r>
              <a:rPr lang="en-US" altLang="ko-KR" sz="2400" dirty="0"/>
              <a:t>   MAML, a representative optimization-based meta-learning algorithm.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10F24-7BDC-4F87-A26B-16D7059912BC}"/>
              </a:ext>
            </a:extLst>
          </p:cNvPr>
          <p:cNvSpPr txBox="1"/>
          <p:nvPr/>
        </p:nvSpPr>
        <p:spPr>
          <a:xfrm>
            <a:off x="7072714" y="3796860"/>
            <a:ext cx="20265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accent2"/>
                </a:solidFill>
              </a:rPr>
              <a:t>Human3.6M</a:t>
            </a:r>
            <a:endParaRPr lang="ko-KR" altLang="en-US" sz="2600" dirty="0">
              <a:solidFill>
                <a:schemeClr val="accent2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BA0C440-B529-409F-A58A-8A316DE0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3" y="3672072"/>
            <a:ext cx="4624045" cy="303582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EB2F62-4AB7-4164-B0AA-28B207BCD4E6}"/>
              </a:ext>
            </a:extLst>
          </p:cNvPr>
          <p:cNvCxnSpPr/>
          <p:nvPr/>
        </p:nvCxnSpPr>
        <p:spPr>
          <a:xfrm>
            <a:off x="5538533" y="4038038"/>
            <a:ext cx="1526215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1633C1A-568E-4270-92D3-51E370E2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45" y="4769976"/>
            <a:ext cx="528711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15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998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Results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Ablation Studies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F7709-5D92-4CF1-A6EC-BE8EC818563A}"/>
              </a:ext>
            </a:extLst>
          </p:cNvPr>
          <p:cNvSpPr txBox="1"/>
          <p:nvPr/>
        </p:nvSpPr>
        <p:spPr>
          <a:xfrm>
            <a:off x="562063" y="1571702"/>
            <a:ext cx="105091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Notice that each method provides a positive contribution under </a:t>
            </a:r>
          </a:p>
          <a:p>
            <a:r>
              <a:rPr lang="en-US" altLang="ko-KR" sz="2600" dirty="0"/>
              <a:t>    all metrics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607BFB-C032-4925-BB21-C09B0FED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2921978"/>
            <a:ext cx="7544853" cy="32103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AF5DDD-005E-4973-93BA-05169BC80D48}"/>
              </a:ext>
            </a:extLst>
          </p:cNvPr>
          <p:cNvSpPr/>
          <p:nvPr/>
        </p:nvSpPr>
        <p:spPr>
          <a:xfrm>
            <a:off x="2226222" y="3743326"/>
            <a:ext cx="7720503" cy="885824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D9923-0A18-40FE-8B66-2D43E32B74C5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998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Results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Ablation Studies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F7709-5D92-4CF1-A6EC-BE8EC818563A}"/>
              </a:ext>
            </a:extLst>
          </p:cNvPr>
          <p:cNvSpPr txBox="1"/>
          <p:nvPr/>
        </p:nvSpPr>
        <p:spPr>
          <a:xfrm>
            <a:off x="562063" y="1571702"/>
            <a:ext cx="1104943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Notice that the former method shows better performance under all </a:t>
            </a:r>
          </a:p>
          <a:p>
            <a:r>
              <a:rPr lang="en-US" altLang="ko-KR" sz="2600" dirty="0"/>
              <a:t>    metrics and scenarios since there is less domain gap between </a:t>
            </a:r>
          </a:p>
          <a:p>
            <a:r>
              <a:rPr lang="en-US" altLang="ko-KR" sz="2600" dirty="0"/>
              <a:t>    training and testing.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71CD0E-B698-4F42-852F-58F90AF7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3024011"/>
            <a:ext cx="7602011" cy="35342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C0DD1D-8B64-4B40-8F35-DD05EE04D8E4}"/>
              </a:ext>
            </a:extLst>
          </p:cNvPr>
          <p:cNvSpPr/>
          <p:nvPr/>
        </p:nvSpPr>
        <p:spPr>
          <a:xfrm>
            <a:off x="2205077" y="3678597"/>
            <a:ext cx="7720503" cy="257175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33570-FB7C-429D-8C2C-6FF64AC5655F}"/>
              </a:ext>
            </a:extLst>
          </p:cNvPr>
          <p:cNvSpPr/>
          <p:nvPr/>
        </p:nvSpPr>
        <p:spPr>
          <a:xfrm>
            <a:off x="2205077" y="4461770"/>
            <a:ext cx="7720503" cy="257175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C1E5F-1686-480C-943A-79FF133147F8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3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998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Results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Ablation Studies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DAAB-CE2F-40D8-9B48-C00386330D88}"/>
              </a:ext>
            </a:extLst>
          </p:cNvPr>
          <p:cNvSpPr txBox="1"/>
          <p:nvPr/>
        </p:nvSpPr>
        <p:spPr>
          <a:xfrm>
            <a:off x="562063" y="1571702"/>
            <a:ext cx="109351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No additional computational cost is required compared to the base</a:t>
            </a:r>
          </a:p>
          <a:p>
            <a:r>
              <a:rPr lang="en-US" altLang="ko-KR" sz="2600" dirty="0"/>
              <a:t>    model when testing after adaptation to the test environment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57C4EE-F89A-4263-AC7B-C5A5B725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2942996"/>
            <a:ext cx="7602011" cy="32770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260622-71B0-4B2F-AA74-9718B48277B2}"/>
              </a:ext>
            </a:extLst>
          </p:cNvPr>
          <p:cNvSpPr/>
          <p:nvPr/>
        </p:nvSpPr>
        <p:spPr>
          <a:xfrm>
            <a:off x="2185721" y="4362450"/>
            <a:ext cx="7820556" cy="257175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F8AFD2-D98D-46AF-8D31-EBCC9D4E2C12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93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-599899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Results</a:t>
            </a:r>
            <a:endParaRPr lang="ko-KR" altLang="en-US" sz="3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D59083-F475-4306-9532-1BD75229A58D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03612-36A4-4822-AC73-6EC4EB188111}"/>
              </a:ext>
            </a:extLst>
          </p:cNvPr>
          <p:cNvSpPr txBox="1"/>
          <p:nvPr/>
        </p:nvSpPr>
        <p:spPr>
          <a:xfrm>
            <a:off x="377506" y="994088"/>
            <a:ext cx="6384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Performance Changes during Adaptation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F7709-5D92-4CF1-A6EC-BE8EC818563A}"/>
              </a:ext>
            </a:extLst>
          </p:cNvPr>
          <p:cNvSpPr txBox="1"/>
          <p:nvPr/>
        </p:nvSpPr>
        <p:spPr>
          <a:xfrm>
            <a:off x="562063" y="1571702"/>
            <a:ext cx="106634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Demonstrate the superior potential of MAML to adapt to various </a:t>
            </a:r>
          </a:p>
          <a:p>
            <a:r>
              <a:rPr lang="en-US" altLang="ko-KR" sz="2600" dirty="0"/>
              <a:t>    distortion environments.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7A12C9-FB7C-4025-93ED-62676A66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06" y="2464254"/>
            <a:ext cx="6248919" cy="4214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730547-0AFA-4B03-95D5-D569B739F2E7}"/>
              </a:ext>
            </a:extLst>
          </p:cNvPr>
          <p:cNvSpPr txBox="1"/>
          <p:nvPr/>
        </p:nvSpPr>
        <p:spPr>
          <a:xfrm>
            <a:off x="11785446" y="641757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67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3D82BCA-DEF7-4CAD-9627-C0E0F1A7C321}"/>
              </a:ext>
            </a:extLst>
          </p:cNvPr>
          <p:cNvSpPr txBox="1">
            <a:spLocks/>
          </p:cNvSpPr>
          <p:nvPr/>
        </p:nvSpPr>
        <p:spPr>
          <a:xfrm>
            <a:off x="4010201" y="3202082"/>
            <a:ext cx="4552774" cy="701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2"/>
                </a:solidFill>
              </a:rPr>
              <a:t>Thank you</a:t>
            </a:r>
            <a:endParaRPr lang="ko-KR" altLang="en-US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5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여성이(가) 표시된 사진&#10;&#10;자동 생성된 설명">
            <a:extLst>
              <a:ext uri="{FF2B5EF4-FFF2-40B4-BE49-F238E27FC236}">
                <a16:creationId xmlns:a16="http://schemas.microsoft.com/office/drawing/2014/main" id="{790B6406-E8BC-4F83-9AD0-2FD20B674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2"/>
          <a:stretch/>
        </p:blipFill>
        <p:spPr>
          <a:xfrm>
            <a:off x="602459" y="261498"/>
            <a:ext cx="4658466" cy="3322492"/>
          </a:xfrm>
          <a:prstGeom prst="rect">
            <a:avLst/>
          </a:prstGeom>
        </p:spPr>
      </p:pic>
      <p:pic>
        <p:nvPicPr>
          <p:cNvPr id="7" name="그림 6" descr="잔디, 그룹, 성인이(가) 표시된 사진&#10;&#10;자동 생성된 설명">
            <a:extLst>
              <a:ext uri="{FF2B5EF4-FFF2-40B4-BE49-F238E27FC236}">
                <a16:creationId xmlns:a16="http://schemas.microsoft.com/office/drawing/2014/main" id="{EE1760E3-5A90-47ED-9EE9-D67AC506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83" y="324127"/>
            <a:ext cx="5683972" cy="3197234"/>
          </a:xfrm>
          <a:prstGeom prst="rect">
            <a:avLst/>
          </a:prstGeom>
        </p:spPr>
      </p:pic>
      <p:pic>
        <p:nvPicPr>
          <p:cNvPr id="9" name="그림 8" descr="실내, 벽, 바닥, 사람이(가) 표시된 사진&#10;&#10;자동 생성된 설명">
            <a:extLst>
              <a:ext uri="{FF2B5EF4-FFF2-40B4-BE49-F238E27FC236}">
                <a16:creationId xmlns:a16="http://schemas.microsoft.com/office/drawing/2014/main" id="{5BBE1670-6A4F-48C7-8129-5CC3F951D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39" y="3755467"/>
            <a:ext cx="5018322" cy="28308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724321-A5EE-4DA8-AA73-E88524B8C990}"/>
              </a:ext>
            </a:extLst>
          </p:cNvPr>
          <p:cNvSpPr/>
          <p:nvPr/>
        </p:nvSpPr>
        <p:spPr>
          <a:xfrm flipV="1">
            <a:off x="883014" y="2732684"/>
            <a:ext cx="1096098" cy="1317476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33DA4E-54F3-4B5C-BE8C-AF8C4B067550}"/>
              </a:ext>
            </a:extLst>
          </p:cNvPr>
          <p:cNvSpPr/>
          <p:nvPr/>
        </p:nvSpPr>
        <p:spPr>
          <a:xfrm flipV="1">
            <a:off x="6133358" y="2952282"/>
            <a:ext cx="2710017" cy="740555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FF945D-E776-47DB-8FC9-216E84EBE20F}"/>
              </a:ext>
            </a:extLst>
          </p:cNvPr>
          <p:cNvSpPr/>
          <p:nvPr/>
        </p:nvSpPr>
        <p:spPr>
          <a:xfrm flipV="1">
            <a:off x="5808615" y="6017237"/>
            <a:ext cx="649485" cy="740555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58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F966441-665B-4A9D-A522-59ACA9889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73" y="1988947"/>
            <a:ext cx="7789654" cy="28801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8662FF-24E5-4582-8C83-C1D5ECAA3CA8}"/>
              </a:ext>
            </a:extLst>
          </p:cNvPr>
          <p:cNvSpPr/>
          <p:nvPr/>
        </p:nvSpPr>
        <p:spPr>
          <a:xfrm rot="5400000">
            <a:off x="6906179" y="2756415"/>
            <a:ext cx="1862726" cy="734012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7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5C19E-E2B5-4467-911F-20986EB9EF11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5422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What is Human Pose Estimation?</a:t>
            </a:r>
            <a:endParaRPr lang="ko-KR" alt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D3B6A-22EF-4C20-A1C7-1D081DF8685E}"/>
              </a:ext>
            </a:extLst>
          </p:cNvPr>
          <p:cNvSpPr txBox="1"/>
          <p:nvPr/>
        </p:nvSpPr>
        <p:spPr>
          <a:xfrm>
            <a:off x="1149290" y="2257385"/>
            <a:ext cx="102932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: a way of identifying and classifying the joints in the human body.</a:t>
            </a:r>
          </a:p>
          <a:p>
            <a:r>
              <a:rPr lang="en-US" altLang="ko-KR" sz="2600" dirty="0"/>
              <a:t>  </a:t>
            </a:r>
            <a:endParaRPr lang="ko-KR" altLang="en-US" sz="2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9A3EB-DE1C-4790-BFEB-D6479B93A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70" y="3225703"/>
            <a:ext cx="3991391" cy="27766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2126CF-01DE-4417-BC05-BB44C8BA9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05" y="3225703"/>
            <a:ext cx="3425694" cy="3035302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A69922DB-59B5-44C8-AD9F-98A1C54DF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1068" y="150106"/>
            <a:ext cx="3171039" cy="701514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Preliminary</a:t>
            </a:r>
            <a:endParaRPr lang="ko-KR" altLang="en-US" sz="3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F6C0E2-B940-4C93-B00C-E939EBEF4E62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6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5975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Human Pose Estimation Applications</a:t>
            </a:r>
            <a:endParaRPr lang="ko-KR" alt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D3B6A-22EF-4C20-A1C7-1D081DF8685E}"/>
              </a:ext>
            </a:extLst>
          </p:cNvPr>
          <p:cNvSpPr txBox="1"/>
          <p:nvPr/>
        </p:nvSpPr>
        <p:spPr>
          <a:xfrm>
            <a:off x="1149291" y="2257385"/>
            <a:ext cx="95784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: Autonomous driving, Robotics, Game, Sports etc.</a:t>
            </a:r>
          </a:p>
          <a:p>
            <a:r>
              <a:rPr lang="en-US" altLang="ko-KR" sz="2600" dirty="0"/>
              <a:t>  </a:t>
            </a:r>
            <a:endParaRPr lang="ko-KR" alt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EDBBA-3A86-4FE4-8B29-E4D7346615A8}"/>
              </a:ext>
            </a:extLst>
          </p:cNvPr>
          <p:cNvSpPr txBox="1"/>
          <p:nvPr/>
        </p:nvSpPr>
        <p:spPr>
          <a:xfrm>
            <a:off x="5576061" y="581765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25113-F4E3-4871-B26A-52E9D8DF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52" y="3066176"/>
            <a:ext cx="2894131" cy="28941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C1870D-AFBD-48F6-8A87-C8C28B57A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7" y="2982118"/>
            <a:ext cx="3753835" cy="21183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487162-0659-494E-B9F2-A9FB21EEF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04" y="3066176"/>
            <a:ext cx="2425548" cy="32340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D663AC8-CF9E-4419-8FEC-CBD2D1047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90" y="4353786"/>
            <a:ext cx="3229403" cy="2313513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1F41987E-669E-46FC-9A90-3B7B6396B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1068" y="150106"/>
            <a:ext cx="3171039" cy="701514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Preliminary</a:t>
            </a:r>
            <a:endParaRPr lang="ko-KR" altLang="en-US" sz="3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58A122-38AA-4E3B-A90D-8416D70D9364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367C08-B8B3-469C-8ABF-11413A0DD75A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619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62014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Techniques of Human Pose Estimation</a:t>
            </a:r>
            <a:endParaRPr lang="ko-KR" altLang="en-US" sz="2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2D0E41-46C4-4317-84C3-FBD0C560B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98803"/>
              </p:ext>
            </p:extLst>
          </p:nvPr>
        </p:nvGraphicFramePr>
        <p:xfrm>
          <a:off x="1055442" y="2274011"/>
          <a:ext cx="10169028" cy="4367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303">
                  <a:extLst>
                    <a:ext uri="{9D8B030D-6E8A-4147-A177-3AD203B41FA5}">
                      <a16:colId xmlns:a16="http://schemas.microsoft.com/office/drawing/2014/main" val="2035915899"/>
                    </a:ext>
                  </a:extLst>
                </a:gridCol>
                <a:gridCol w="4474002">
                  <a:extLst>
                    <a:ext uri="{9D8B030D-6E8A-4147-A177-3AD203B41FA5}">
                      <a16:colId xmlns:a16="http://schemas.microsoft.com/office/drawing/2014/main" val="898521747"/>
                    </a:ext>
                  </a:extLst>
                </a:gridCol>
                <a:gridCol w="4630723">
                  <a:extLst>
                    <a:ext uri="{9D8B030D-6E8A-4147-A177-3AD203B41FA5}">
                      <a16:colId xmlns:a16="http://schemas.microsoft.com/office/drawing/2014/main" val="4162228368"/>
                    </a:ext>
                  </a:extLst>
                </a:gridCol>
              </a:tblGrid>
              <a:tr h="386521">
                <a:tc>
                  <a:txBody>
                    <a:bodyPr/>
                    <a:lstStyle/>
                    <a:p>
                      <a:pPr latinLnBrk="1"/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2D Pose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3D Pose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61611"/>
                  </a:ext>
                </a:extLst>
              </a:tr>
              <a:tr h="198548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Single-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Person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Input</a:t>
                      </a:r>
                      <a:r>
                        <a:rPr lang="ko-KR" altLang="en-US" sz="2000" b="0" dirty="0"/>
                        <a:t> </a:t>
                      </a:r>
                      <a:r>
                        <a:rPr lang="en-US" altLang="ko-KR" sz="2000" b="0" dirty="0"/>
                        <a:t>:</a:t>
                      </a:r>
                      <a:r>
                        <a:rPr lang="ko-KR" altLang="en-US" sz="2000" b="0" dirty="0"/>
                        <a:t> </a:t>
                      </a:r>
                      <a:endParaRPr lang="en-US" altLang="ko-KR" sz="2000" b="0" dirty="0"/>
                    </a:p>
                    <a:p>
                      <a:pPr latinLnBrk="1"/>
                      <a:r>
                        <a:rPr lang="en-US" altLang="ko-KR" sz="2000" b="0" dirty="0"/>
                        <a:t>image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Input : 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image, 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depth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71763"/>
                  </a:ext>
                </a:extLst>
              </a:tr>
              <a:tr h="198548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Multi-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Person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Input 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image</a:t>
                      </a:r>
                      <a:endParaRPr lang="ko-KR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Input 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image,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depth</a:t>
                      </a:r>
                      <a:endParaRPr lang="ko-KR" altLang="en-US" sz="2000" b="0" dirty="0"/>
                    </a:p>
                    <a:p>
                      <a:pPr latinLnBrk="1"/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663189"/>
                  </a:ext>
                </a:extLst>
              </a:tr>
            </a:tbl>
          </a:graphicData>
        </a:graphic>
      </p:graphicFrame>
      <p:pic>
        <p:nvPicPr>
          <p:cNvPr id="10" name="그림 9" descr="하늘, 실외, 스포츠, 사람이(가) 표시된 사진&#10;&#10;자동 생성된 설명">
            <a:extLst>
              <a:ext uri="{FF2B5EF4-FFF2-40B4-BE49-F238E27FC236}">
                <a16:creationId xmlns:a16="http://schemas.microsoft.com/office/drawing/2014/main" id="{0B8D8AED-D5DB-4FBE-A487-3BDAD2C0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8" y="2685891"/>
            <a:ext cx="1294015" cy="1941023"/>
          </a:xfrm>
          <a:prstGeom prst="rect">
            <a:avLst/>
          </a:prstGeom>
        </p:spPr>
      </p:pic>
      <p:pic>
        <p:nvPicPr>
          <p:cNvPr id="16" name="그림 15" descr="잔디, 실외, 재생, 평야이(가) 표시된 사진&#10;&#10;자동 생성된 설명">
            <a:extLst>
              <a:ext uri="{FF2B5EF4-FFF2-40B4-BE49-F238E27FC236}">
                <a16:creationId xmlns:a16="http://schemas.microsoft.com/office/drawing/2014/main" id="{3053ADC3-4DBC-4B40-BBC9-47EC58B24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54" y="4656173"/>
            <a:ext cx="2837432" cy="19753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3134CC-78D0-49F0-A545-EE3C9E87D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87" y="2664745"/>
            <a:ext cx="3507971" cy="1973234"/>
          </a:xfrm>
          <a:prstGeom prst="rect">
            <a:avLst/>
          </a:prstGeom>
        </p:spPr>
      </p:pic>
      <p:pic>
        <p:nvPicPr>
          <p:cNvPr id="22" name="그림 21" descr="스키타기, 아이, 젊은, 소녀이(가) 표시된 사진&#10;&#10;자동 생성된 설명">
            <a:extLst>
              <a:ext uri="{FF2B5EF4-FFF2-40B4-BE49-F238E27FC236}">
                <a16:creationId xmlns:a16="http://schemas.microsoft.com/office/drawing/2014/main" id="{064D3ED2-61CF-4BB7-9DC4-EAF8E67536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802251" y="4656172"/>
            <a:ext cx="3083431" cy="1975323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5ED3C7B8-0EC6-4D87-9548-0EBA014E18F8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3D6980-092C-49A9-8432-87023A561271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AE15D-F32A-463F-9FB2-F1D57D3456B0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879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6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48785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Approaches of </a:t>
            </a:r>
            <a:r>
              <a:rPr lang="en-US" altLang="ko-KR" sz="2600" b="1" dirty="0"/>
              <a:t>single-person</a:t>
            </a:r>
            <a:endParaRPr lang="ko-KR" altLang="en-US" sz="2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16AB2E-6A56-4262-A243-7ECD3FE77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3" b="4969"/>
          <a:stretch/>
        </p:blipFill>
        <p:spPr>
          <a:xfrm>
            <a:off x="4165506" y="4569591"/>
            <a:ext cx="7058025" cy="214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6461C5-6274-46A0-8CA7-427FE2052EEC}"/>
              </a:ext>
            </a:extLst>
          </p:cNvPr>
          <p:cNvSpPr txBox="1"/>
          <p:nvPr/>
        </p:nvSpPr>
        <p:spPr>
          <a:xfrm>
            <a:off x="1404827" y="2845778"/>
            <a:ext cx="27336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Direct regression</a:t>
            </a:r>
            <a:endParaRPr lang="ko-KR" altLang="en-US" sz="2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B2D2F-D43E-47EA-9D2A-6E29BDD70D45}"/>
              </a:ext>
            </a:extLst>
          </p:cNvPr>
          <p:cNvSpPr txBox="1"/>
          <p:nvPr/>
        </p:nvSpPr>
        <p:spPr>
          <a:xfrm>
            <a:off x="1404827" y="5225204"/>
            <a:ext cx="2568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Heatmap based</a:t>
            </a:r>
            <a:endParaRPr lang="ko-KR" altLang="en-US" sz="2600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FF7DAB2E-C7D0-44EC-8B08-A3A9ACE3B290}"/>
              </a:ext>
            </a:extLst>
          </p:cNvPr>
          <p:cNvSpPr/>
          <p:nvPr/>
        </p:nvSpPr>
        <p:spPr>
          <a:xfrm>
            <a:off x="808175" y="3085706"/>
            <a:ext cx="487338" cy="2370331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C952B4-969E-4D58-AA84-98077220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90"/>
          <a:stretch/>
        </p:blipFill>
        <p:spPr>
          <a:xfrm>
            <a:off x="4267611" y="2167747"/>
            <a:ext cx="7058025" cy="2103124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64E5725D-EC61-4172-B88B-64C2F2266F81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F4031B-162D-475C-BDE2-D952DB91934B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6975C-AB4C-4450-99AD-D795857950B8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421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7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47695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Approaches of </a:t>
            </a:r>
            <a:r>
              <a:rPr lang="en-US" altLang="ko-KR" sz="2600" b="1" dirty="0"/>
              <a:t>multi-person</a:t>
            </a:r>
            <a:endParaRPr lang="ko-KR" altLang="en-US" sz="2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461C5-6274-46A0-8CA7-427FE2052EEC}"/>
              </a:ext>
            </a:extLst>
          </p:cNvPr>
          <p:cNvSpPr txBox="1"/>
          <p:nvPr/>
        </p:nvSpPr>
        <p:spPr>
          <a:xfrm>
            <a:off x="1404827" y="2845778"/>
            <a:ext cx="17008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Top-down</a:t>
            </a:r>
            <a:endParaRPr lang="ko-KR" altLang="en-US" sz="2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B2D2F-D43E-47EA-9D2A-6E29BDD70D45}"/>
              </a:ext>
            </a:extLst>
          </p:cNvPr>
          <p:cNvSpPr txBox="1"/>
          <p:nvPr/>
        </p:nvSpPr>
        <p:spPr>
          <a:xfrm>
            <a:off x="1404827" y="5225204"/>
            <a:ext cx="1829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Bottom-up</a:t>
            </a:r>
            <a:endParaRPr lang="ko-KR" altLang="en-US" sz="2600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FF7DAB2E-C7D0-44EC-8B08-A3A9ACE3B290}"/>
              </a:ext>
            </a:extLst>
          </p:cNvPr>
          <p:cNvSpPr/>
          <p:nvPr/>
        </p:nvSpPr>
        <p:spPr>
          <a:xfrm>
            <a:off x="808175" y="3085706"/>
            <a:ext cx="487338" cy="2370331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D88D4A-9302-463F-8B45-2FEB4D952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9"/>
          <a:stretch/>
        </p:blipFill>
        <p:spPr>
          <a:xfrm>
            <a:off x="3968950" y="2407552"/>
            <a:ext cx="6757666" cy="37705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9CC08-B847-467E-B8B7-105DE8486D72}"/>
              </a:ext>
            </a:extLst>
          </p:cNvPr>
          <p:cNvSpPr/>
          <p:nvPr/>
        </p:nvSpPr>
        <p:spPr>
          <a:xfrm>
            <a:off x="6322406" y="4285209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AA6F1-AC97-4FA5-A767-70F9DC706D5F}"/>
              </a:ext>
            </a:extLst>
          </p:cNvPr>
          <p:cNvSpPr/>
          <p:nvPr/>
        </p:nvSpPr>
        <p:spPr>
          <a:xfrm>
            <a:off x="2988337" y="6044277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56DD4266-F092-4DC3-997C-42FD5C6AD5CF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6ABA94-E05B-444B-8B05-435F42192E3C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37D2F-888B-4F18-AEBF-A9CBC666A5E1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033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8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7471A-6A65-497D-B12D-48C31C5663DA}"/>
              </a:ext>
            </a:extLst>
          </p:cNvPr>
          <p:cNvSpPr txBox="1"/>
          <p:nvPr/>
        </p:nvSpPr>
        <p:spPr>
          <a:xfrm>
            <a:off x="562063" y="1654832"/>
            <a:ext cx="4029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What is Meta-Learning?</a:t>
            </a:r>
            <a:endParaRPr lang="ko-KR" altLang="en-US" sz="2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9CC08-B847-467E-B8B7-105DE8486D72}"/>
              </a:ext>
            </a:extLst>
          </p:cNvPr>
          <p:cNvSpPr/>
          <p:nvPr/>
        </p:nvSpPr>
        <p:spPr>
          <a:xfrm>
            <a:off x="6322406" y="4285209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D1D5158-4044-456E-948B-5D1008CED984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F2ADBF-5ADE-4B2B-87C2-DEC414A42CF7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C44B13-DF33-4F1D-AEB3-FDDC969736F2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ED999F-B25A-46DD-AB5A-43A16002A3EE}"/>
              </a:ext>
            </a:extLst>
          </p:cNvPr>
          <p:cNvSpPr txBox="1"/>
          <p:nvPr/>
        </p:nvSpPr>
        <p:spPr>
          <a:xfrm>
            <a:off x="1149291" y="2257385"/>
            <a:ext cx="101237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If you’ve learned 100 tasks already, can you figure out how to </a:t>
            </a:r>
          </a:p>
          <a:p>
            <a:r>
              <a:rPr lang="en-US" altLang="ko-KR" sz="2600" dirty="0"/>
              <a:t>    </a:t>
            </a:r>
            <a:r>
              <a:rPr lang="en-US" altLang="ko-KR" sz="2600" i="1" dirty="0"/>
              <a:t>learn</a:t>
            </a:r>
            <a:r>
              <a:rPr lang="en-US" altLang="ko-KR" sz="2600" dirty="0"/>
              <a:t> more efficiently?</a:t>
            </a:r>
          </a:p>
          <a:p>
            <a:r>
              <a:rPr lang="en-US" altLang="ko-KR" sz="2600" dirty="0"/>
              <a:t>-   Meta-learning = </a:t>
            </a:r>
            <a:r>
              <a:rPr lang="en-US" altLang="ko-KR" sz="2600" i="1" dirty="0"/>
              <a:t>learning to learn</a:t>
            </a:r>
            <a:endParaRPr lang="ko-KR" altLang="en-US" sz="26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4E39C-4425-40F6-A908-70163E96EF79}"/>
              </a:ext>
            </a:extLst>
          </p:cNvPr>
          <p:cNvSpPr txBox="1"/>
          <p:nvPr/>
        </p:nvSpPr>
        <p:spPr>
          <a:xfrm>
            <a:off x="562063" y="4415626"/>
            <a:ext cx="58506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Why is meta-Learning a good idea?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C1E10-404B-4484-AE5F-A983A4BA36E3}"/>
              </a:ext>
            </a:extLst>
          </p:cNvPr>
          <p:cNvSpPr txBox="1"/>
          <p:nvPr/>
        </p:nvSpPr>
        <p:spPr>
          <a:xfrm>
            <a:off x="1149291" y="5035587"/>
            <a:ext cx="104649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600" dirty="0"/>
              <a:t>Deep learning algorithms require a huge number of data.</a:t>
            </a:r>
          </a:p>
          <a:p>
            <a:pPr marL="457200" indent="-457200">
              <a:buFontTx/>
              <a:buChar char="-"/>
            </a:pPr>
            <a:r>
              <a:rPr lang="en-US" altLang="ko-KR" sz="2600" dirty="0"/>
              <a:t>If we can meta-learn a learner, we can learn new tasks efficiently.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16402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F8CE2FB-6FAC-40E1-A1C6-FE3A47BC1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0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5892D5F-C49F-4AF5-930F-69FC1D0B5777}"/>
              </a:ext>
            </a:extLst>
          </p:cNvPr>
          <p:cNvSpPr/>
          <p:nvPr/>
        </p:nvSpPr>
        <p:spPr>
          <a:xfrm rot="16200000">
            <a:off x="11454469" y="6120469"/>
            <a:ext cx="725648" cy="74941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7B7A6E-3023-4EAB-ABE4-5E4E505DD1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A96A5-9852-4E92-A3A1-086501947A4C}"/>
              </a:ext>
            </a:extLst>
          </p:cNvPr>
          <p:cNvSpPr txBox="1"/>
          <p:nvPr/>
        </p:nvSpPr>
        <p:spPr>
          <a:xfrm>
            <a:off x="11880696" y="641757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9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9CC08-B847-467E-B8B7-105DE8486D72}"/>
              </a:ext>
            </a:extLst>
          </p:cNvPr>
          <p:cNvSpPr/>
          <p:nvPr/>
        </p:nvSpPr>
        <p:spPr>
          <a:xfrm>
            <a:off x="6322406" y="4285209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AA6F1-AC97-4FA5-A767-70F9DC706D5F}"/>
              </a:ext>
            </a:extLst>
          </p:cNvPr>
          <p:cNvSpPr/>
          <p:nvPr/>
        </p:nvSpPr>
        <p:spPr>
          <a:xfrm>
            <a:off x="2988337" y="6044277"/>
            <a:ext cx="2029836" cy="2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BA56F4F-7375-4BB4-BAFA-09986A921BA9}"/>
              </a:ext>
            </a:extLst>
          </p:cNvPr>
          <p:cNvSpPr txBox="1">
            <a:spLocks/>
          </p:cNvSpPr>
          <p:nvPr/>
        </p:nvSpPr>
        <p:spPr>
          <a:xfrm>
            <a:off x="-241068" y="150106"/>
            <a:ext cx="3171039" cy="7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Preliminary</a:t>
            </a:r>
            <a:endParaRPr lang="ko-KR" altLang="en-US" sz="3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1AAC8E-6A82-43CE-8BB2-CCD6160F9088}"/>
              </a:ext>
            </a:extLst>
          </p:cNvPr>
          <p:cNvSpPr/>
          <p:nvPr/>
        </p:nvSpPr>
        <p:spPr>
          <a:xfrm>
            <a:off x="377506" y="789173"/>
            <a:ext cx="1143699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56D0C0-23D5-4B87-8BCB-F918D6E6C714}"/>
              </a:ext>
            </a:extLst>
          </p:cNvPr>
          <p:cNvSpPr txBox="1"/>
          <p:nvPr/>
        </p:nvSpPr>
        <p:spPr>
          <a:xfrm>
            <a:off x="377506" y="994088"/>
            <a:ext cx="1836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Background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0A310-AF51-4BF9-B13E-A08AF5E67510}"/>
              </a:ext>
            </a:extLst>
          </p:cNvPr>
          <p:cNvSpPr txBox="1"/>
          <p:nvPr/>
        </p:nvSpPr>
        <p:spPr>
          <a:xfrm>
            <a:off x="562063" y="1654832"/>
            <a:ext cx="64351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〮 Meta-Learning with supervised learning</a:t>
            </a:r>
            <a:endParaRPr lang="ko-KR" altLang="en-US" sz="26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12EAF66-8A21-4A6D-BEA4-187553C9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14" y="2473848"/>
            <a:ext cx="7790972" cy="38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666</Words>
  <Application>Microsoft Office PowerPoint</Application>
  <PresentationFormat>와이드스크린</PresentationFormat>
  <Paragraphs>164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Cambria Math</vt:lpstr>
      <vt:lpstr>Office 테마</vt:lpstr>
      <vt:lpstr>Camera Distortion-aware 3D Human Pose Estimation in Video with Optimization-based Meta-Learning</vt:lpstr>
      <vt:lpstr>Introduction</vt:lpstr>
      <vt:lpstr>Preliminary</vt:lpstr>
      <vt:lpstr>Preliminary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Distortion-aware 3D Human Pose Estimation in Video with Optimation-based Meta-Learning</dc:title>
  <dc:creator>default</dc:creator>
  <cp:lastModifiedBy>default</cp:lastModifiedBy>
  <cp:revision>79</cp:revision>
  <dcterms:created xsi:type="dcterms:W3CDTF">2022-03-29T08:23:12Z</dcterms:created>
  <dcterms:modified xsi:type="dcterms:W3CDTF">2022-04-04T05:12:54Z</dcterms:modified>
</cp:coreProperties>
</file>